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8" autoAdjust="0"/>
    <p:restoredTop sz="94660"/>
  </p:normalViewPr>
  <p:slideViewPr>
    <p:cSldViewPr snapToGrid="0">
      <p:cViewPr varScale="1">
        <p:scale>
          <a:sx n="101" d="100"/>
          <a:sy n="101" d="100"/>
        </p:scale>
        <p:origin x="101"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86778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2933786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524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765158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8856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839954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1377239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70509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329881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4B5AA8-0EDF-4BCB-9628-926C878C99ED}" type="datetimeFigureOut">
              <a:rPr lang="en-US" smtClean="0"/>
              <a:t>11/22/2016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84540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4B5AA8-0EDF-4BCB-9628-926C878C99ED}" type="datetimeFigureOut">
              <a:rPr lang="en-US" smtClean="0"/>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170132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4B5AA8-0EDF-4BCB-9628-926C878C99ED}" type="datetimeFigureOut">
              <a:rPr lang="en-US" smtClean="0"/>
              <a:t>11/22/2016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29169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4B5AA8-0EDF-4BCB-9628-926C878C99ED}" type="datetimeFigureOut">
              <a:rPr lang="en-US" smtClean="0"/>
              <a:t>11/22/2016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944964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4B5AA8-0EDF-4BCB-9628-926C878C99ED}" type="datetimeFigureOut">
              <a:rPr lang="en-US" smtClean="0"/>
              <a:t>11/22/2016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766541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4B5AA8-0EDF-4BCB-9628-926C878C99ED}" type="datetimeFigureOut">
              <a:rPr lang="en-US" smtClean="0"/>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355126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D4B5AA8-0EDF-4BCB-9628-926C878C99ED}" type="datetimeFigureOut">
              <a:rPr lang="en-US" smtClean="0"/>
              <a:t>11/22/2016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85A1C-9BB6-4092-AB1B-503A3376463B}" type="slidenum">
              <a:rPr lang="en-US" smtClean="0"/>
              <a:t>‹#›</a:t>
            </a:fld>
            <a:endParaRPr lang="en-US"/>
          </a:p>
        </p:txBody>
      </p:sp>
    </p:spTree>
    <p:extLst>
      <p:ext uri="{BB962C8B-B14F-4D97-AF65-F5344CB8AC3E}">
        <p14:creationId xmlns:p14="http://schemas.microsoft.com/office/powerpoint/2010/main" val="131416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4B5AA8-0EDF-4BCB-9628-926C878C99ED}" type="datetimeFigureOut">
              <a:rPr lang="en-US" smtClean="0"/>
              <a:t>11/22/2016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685A1C-9BB6-4092-AB1B-503A3376463B}" type="slidenum">
              <a:rPr lang="en-US" smtClean="0"/>
              <a:t>‹#›</a:t>
            </a:fld>
            <a:endParaRPr lang="en-US"/>
          </a:p>
        </p:txBody>
      </p:sp>
    </p:spTree>
    <p:extLst>
      <p:ext uri="{BB962C8B-B14F-4D97-AF65-F5344CB8AC3E}">
        <p14:creationId xmlns:p14="http://schemas.microsoft.com/office/powerpoint/2010/main" val="3864445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2605" y="1278384"/>
            <a:ext cx="6072496" cy="4524315"/>
          </a:xfrm>
          <a:prstGeom prst="rect">
            <a:avLst/>
          </a:prstGeom>
          <a:noFill/>
        </p:spPr>
        <p:txBody>
          <a:bodyPr wrap="none" rtlCol="0">
            <a:spAutoFit/>
          </a:bodyPr>
          <a:lstStyle/>
          <a:p>
            <a:pPr algn="ctr"/>
            <a:r>
              <a:rPr lang="en-US" sz="3600" dirty="0">
                <a:latin typeface="Comic Sans MS" panose="030F0702030302020204" pitchFamily="66" charset="0"/>
              </a:rPr>
              <a:t>Shakedowns Locations </a:t>
            </a:r>
          </a:p>
          <a:p>
            <a:pPr algn="ctr"/>
            <a:r>
              <a:rPr lang="en-US" sz="3600" dirty="0">
                <a:latin typeface="Comic Sans MS" panose="030F0702030302020204" pitchFamily="66" charset="0"/>
              </a:rPr>
              <a:t>for Philmont Crews </a:t>
            </a:r>
          </a:p>
          <a:p>
            <a:pPr algn="ctr"/>
            <a:endParaRPr lang="en-US" sz="3600" dirty="0">
              <a:latin typeface="Comic Sans MS" panose="030F0702030302020204" pitchFamily="66" charset="0"/>
            </a:endParaRPr>
          </a:p>
          <a:p>
            <a:pPr algn="ctr"/>
            <a:r>
              <a:rPr lang="en-US" sz="3600" dirty="0">
                <a:latin typeface="Comic Sans MS" panose="030F0702030302020204" pitchFamily="66" charset="0"/>
              </a:rPr>
              <a:t>Presented By:</a:t>
            </a:r>
          </a:p>
          <a:p>
            <a:pPr algn="ctr"/>
            <a:r>
              <a:rPr lang="en-US" sz="3600" dirty="0">
                <a:latin typeface="Comic Sans MS" panose="030F0702030302020204" pitchFamily="66" charset="0"/>
              </a:rPr>
              <a:t> Karen “BigK” Rosencrans</a:t>
            </a:r>
          </a:p>
          <a:p>
            <a:pPr algn="ctr"/>
            <a:r>
              <a:rPr lang="en-US" sz="3600" dirty="0">
                <a:latin typeface="Comic Sans MS" panose="030F0702030302020204" pitchFamily="66" charset="0"/>
              </a:rPr>
              <a:t>January, 2017</a:t>
            </a:r>
          </a:p>
          <a:p>
            <a:endParaRPr lang="en-US" sz="3600" dirty="0">
              <a:latin typeface="Comic Sans MS" panose="030F0702030302020204" pitchFamily="66" charset="0"/>
            </a:endParaRPr>
          </a:p>
          <a:p>
            <a:pPr algn="ctr"/>
            <a:r>
              <a:rPr lang="en-US" sz="3600" dirty="0">
                <a:latin typeface="Comic Sans MS" panose="030F0702030302020204" pitchFamily="66" charset="0"/>
              </a:rPr>
              <a:t>It’s Not Just a Hike!</a:t>
            </a:r>
          </a:p>
        </p:txBody>
      </p:sp>
    </p:spTree>
    <p:extLst>
      <p:ext uri="{BB962C8B-B14F-4D97-AF65-F5344CB8AC3E}">
        <p14:creationId xmlns:p14="http://schemas.microsoft.com/office/powerpoint/2010/main" val="1129810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p>
        </p:txBody>
      </p:sp>
      <p:pic>
        <p:nvPicPr>
          <p:cNvPr id="6" name="Picture 5"/>
          <p:cNvPicPr>
            <a:picLocks noChangeAspect="1"/>
          </p:cNvPicPr>
          <p:nvPr/>
        </p:nvPicPr>
        <p:blipFill>
          <a:blip r:embed="rId2"/>
          <a:stretch>
            <a:fillRect/>
          </a:stretch>
        </p:blipFill>
        <p:spPr>
          <a:xfrm>
            <a:off x="1674115" y="754743"/>
            <a:ext cx="10005951" cy="5849257"/>
          </a:xfrm>
          <a:prstGeom prst="rect">
            <a:avLst/>
          </a:prstGeom>
        </p:spPr>
      </p:pic>
      <p:cxnSp>
        <p:nvCxnSpPr>
          <p:cNvPr id="8" name="Straight Arrow Connector 7"/>
          <p:cNvCxnSpPr/>
          <p:nvPr/>
        </p:nvCxnSpPr>
        <p:spPr>
          <a:xfrm>
            <a:off x="703943" y="3998686"/>
            <a:ext cx="970172" cy="7257"/>
          </a:xfrm>
          <a:prstGeom prst="straightConnector1">
            <a:avLst/>
          </a:prstGeom>
          <a:ln w="762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9" name="Straight Arrow Connector 8"/>
          <p:cNvCxnSpPr/>
          <p:nvPr/>
        </p:nvCxnSpPr>
        <p:spPr>
          <a:xfrm>
            <a:off x="2525486" y="3543868"/>
            <a:ext cx="839542" cy="0"/>
          </a:xfrm>
          <a:prstGeom prst="straightConnector1">
            <a:avLst/>
          </a:prstGeom>
          <a:ln w="762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2" name="Straight Arrow Connector 11"/>
          <p:cNvCxnSpPr/>
          <p:nvPr/>
        </p:nvCxnSpPr>
        <p:spPr>
          <a:xfrm>
            <a:off x="2525486" y="3841410"/>
            <a:ext cx="839542" cy="0"/>
          </a:xfrm>
          <a:prstGeom prst="straightConnector1">
            <a:avLst/>
          </a:prstGeom>
          <a:ln w="762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3" name="Straight Arrow Connector 12"/>
          <p:cNvCxnSpPr/>
          <p:nvPr/>
        </p:nvCxnSpPr>
        <p:spPr>
          <a:xfrm>
            <a:off x="2525486" y="4109924"/>
            <a:ext cx="839542" cy="0"/>
          </a:xfrm>
          <a:prstGeom prst="straightConnector1">
            <a:avLst/>
          </a:prstGeom>
          <a:ln w="762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p:cNvCxnSpPr/>
          <p:nvPr/>
        </p:nvCxnSpPr>
        <p:spPr>
          <a:xfrm>
            <a:off x="2525486" y="4378438"/>
            <a:ext cx="839542" cy="0"/>
          </a:xfrm>
          <a:prstGeom prst="straightConnector1">
            <a:avLst/>
          </a:prstGeom>
          <a:ln w="762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78475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2914" y="965200"/>
            <a:ext cx="9257735" cy="5755422"/>
          </a:xfrm>
          <a:prstGeom prst="rect">
            <a:avLst/>
          </a:prstGeom>
        </p:spPr>
        <p:txBody>
          <a:bodyPr wrap="square">
            <a:spAutoFit/>
          </a:bodyPr>
          <a:lstStyle/>
          <a:p>
            <a:r>
              <a:rPr lang="en-US" sz="1600" dirty="0">
                <a:latin typeface="Comic Sans MS" panose="030F0702030302020204" pitchFamily="66" charset="0"/>
              </a:rPr>
              <a:t>NJ County Parks</a:t>
            </a:r>
          </a:p>
          <a:p>
            <a:r>
              <a:rPr lang="en-US" sz="1600" dirty="0">
                <a:latin typeface="Comic Sans MS" panose="030F0702030302020204" pitchFamily="66" charset="0"/>
              </a:rPr>
              <a:t> * Lewis Morris County Park (Morristown)</a:t>
            </a:r>
          </a:p>
          <a:p>
            <a:r>
              <a:rPr lang="en-US" sz="1600" dirty="0">
                <a:latin typeface="Comic Sans MS" panose="030F0702030302020204" pitchFamily="66" charset="0"/>
              </a:rPr>
              <a:t> * </a:t>
            </a:r>
            <a:r>
              <a:rPr lang="en-US" sz="1600" dirty="0" err="1">
                <a:latin typeface="Comic Sans MS" panose="030F0702030302020204" pitchFamily="66" charset="0"/>
              </a:rPr>
              <a:t>Mahlon</a:t>
            </a:r>
            <a:r>
              <a:rPr lang="en-US" sz="1600" dirty="0">
                <a:latin typeface="Comic Sans MS" panose="030F0702030302020204" pitchFamily="66" charset="0"/>
              </a:rPr>
              <a:t> Dickerson Reservation (Jefferson)</a:t>
            </a:r>
          </a:p>
          <a:p>
            <a:r>
              <a:rPr lang="en-US" sz="1600" dirty="0">
                <a:latin typeface="Comic Sans MS" panose="030F0702030302020204" pitchFamily="66" charset="0"/>
              </a:rPr>
              <a:t> * Pyramid Mountain  (Boonton View of NYC)</a:t>
            </a:r>
          </a:p>
          <a:p>
            <a:r>
              <a:rPr lang="en-US" sz="1600" dirty="0">
                <a:latin typeface="Comic Sans MS" panose="030F0702030302020204" pitchFamily="66" charset="0"/>
              </a:rPr>
              <a:t> * Silas </a:t>
            </a:r>
            <a:r>
              <a:rPr lang="en-US" sz="1600" dirty="0" err="1">
                <a:latin typeface="Comic Sans MS" panose="030F0702030302020204" pitchFamily="66" charset="0"/>
              </a:rPr>
              <a:t>Condict</a:t>
            </a:r>
            <a:r>
              <a:rPr lang="en-US" sz="1600" dirty="0">
                <a:latin typeface="Comic Sans MS" panose="030F0702030302020204" pitchFamily="66" charset="0"/>
              </a:rPr>
              <a:t> and </a:t>
            </a:r>
            <a:r>
              <a:rPr lang="en-US" sz="1600" dirty="0" err="1">
                <a:latin typeface="Comic Sans MS" panose="030F0702030302020204" pitchFamily="66" charset="0"/>
              </a:rPr>
              <a:t>SplitRock</a:t>
            </a:r>
            <a:r>
              <a:rPr lang="en-US" sz="1600" dirty="0">
                <a:latin typeface="Comic Sans MS" panose="030F0702030302020204" pitchFamily="66" charset="0"/>
              </a:rPr>
              <a:t> Loop (</a:t>
            </a:r>
            <a:r>
              <a:rPr lang="en-US" sz="1600" dirty="0" err="1">
                <a:latin typeface="Comic Sans MS" panose="030F0702030302020204" pitchFamily="66" charset="0"/>
              </a:rPr>
              <a:t>Kinnelon</a:t>
            </a:r>
            <a:r>
              <a:rPr lang="en-US" sz="1600" dirty="0">
                <a:latin typeface="Comic Sans MS" panose="030F0702030302020204" pitchFamily="66" charset="0"/>
              </a:rPr>
              <a:t>) – Indian Cliff (10 miles)</a:t>
            </a:r>
          </a:p>
          <a:p>
            <a:r>
              <a:rPr lang="en-US" sz="1600" dirty="0">
                <a:latin typeface="Comic Sans MS" panose="030F0702030302020204" pitchFamily="66" charset="0"/>
              </a:rPr>
              <a:t> * Ramapo Reservation (Mahwah) – 5 new trails clearly blazed</a:t>
            </a:r>
          </a:p>
          <a:p>
            <a:r>
              <a:rPr lang="en-US" sz="1600" dirty="0">
                <a:latin typeface="Comic Sans MS" panose="030F0702030302020204" pitchFamily="66" charset="0"/>
              </a:rPr>
              <a:t> * </a:t>
            </a:r>
            <a:r>
              <a:rPr lang="en-US" sz="1600" dirty="0" err="1">
                <a:latin typeface="Comic Sans MS" panose="030F0702030302020204" pitchFamily="66" charset="0"/>
              </a:rPr>
              <a:t>Schooley’s</a:t>
            </a:r>
            <a:r>
              <a:rPr lang="en-US" sz="1600" dirty="0">
                <a:latin typeface="Comic Sans MS" panose="030F0702030302020204" pitchFamily="66" charset="0"/>
              </a:rPr>
              <a:t> </a:t>
            </a:r>
            <a:r>
              <a:rPr lang="en-US" sz="1600" dirty="0" err="1">
                <a:latin typeface="Comic Sans MS" panose="030F0702030302020204" pitchFamily="66" charset="0"/>
              </a:rPr>
              <a:t>Mtn</a:t>
            </a:r>
            <a:r>
              <a:rPr lang="en-US" sz="1600" dirty="0">
                <a:latin typeface="Comic Sans MS" panose="030F0702030302020204" pitchFamily="66" charset="0"/>
              </a:rPr>
              <a:t> Park (Long Valley)</a:t>
            </a:r>
          </a:p>
          <a:p>
            <a:r>
              <a:rPr lang="en-US" sz="1600" dirty="0">
                <a:latin typeface="Comic Sans MS" panose="030F0702030302020204" pitchFamily="66" charset="0"/>
              </a:rPr>
              <a:t> * Highlands Trail From Storm King (NY) to Delaware River (End to End)</a:t>
            </a:r>
          </a:p>
          <a:p>
            <a:endParaRPr lang="en-US" sz="1600" dirty="0">
              <a:latin typeface="Comic Sans MS" panose="030F0702030302020204" pitchFamily="66" charset="0"/>
            </a:endParaRPr>
          </a:p>
          <a:p>
            <a:r>
              <a:rPr lang="en-US" sz="1600" dirty="0">
                <a:latin typeface="Comic Sans MS" panose="030F0702030302020204" pitchFamily="66" charset="0"/>
              </a:rPr>
              <a:t>New Jersey / New York State Park Service</a:t>
            </a:r>
          </a:p>
          <a:p>
            <a:r>
              <a:rPr lang="en-US" sz="1600" dirty="0">
                <a:latin typeface="Comic Sans MS" panose="030F0702030302020204" pitchFamily="66" charset="0"/>
              </a:rPr>
              <a:t> * Delaware Water Gap: Mt. Tammany to Sunfish Pond circuit hike  </a:t>
            </a:r>
          </a:p>
          <a:p>
            <a:r>
              <a:rPr lang="en-US" sz="1600" dirty="0">
                <a:latin typeface="Comic Sans MS" panose="030F0702030302020204" pitchFamily="66" charset="0"/>
              </a:rPr>
              <a:t> * Stokes - (</a:t>
            </a:r>
            <a:r>
              <a:rPr lang="en-US" sz="1600" dirty="0" err="1">
                <a:latin typeface="Comic Sans MS" panose="030F0702030302020204" pitchFamily="66" charset="0"/>
              </a:rPr>
              <a:t>Branchville,NJ</a:t>
            </a:r>
            <a:r>
              <a:rPr lang="en-US" sz="1600" dirty="0">
                <a:latin typeface="Comic Sans MS" panose="030F0702030302020204" pitchFamily="66" charset="0"/>
              </a:rPr>
              <a:t>) Blue Mountain Loop trail</a:t>
            </a:r>
          </a:p>
          <a:p>
            <a:r>
              <a:rPr lang="en-US" sz="1600" dirty="0">
                <a:latin typeface="Comic Sans MS" panose="030F0702030302020204" pitchFamily="66" charset="0"/>
              </a:rPr>
              <a:t> * </a:t>
            </a:r>
            <a:r>
              <a:rPr lang="en-US" sz="1600" dirty="0" err="1">
                <a:latin typeface="Comic Sans MS" panose="030F0702030302020204" pitchFamily="66" charset="0"/>
              </a:rPr>
              <a:t>Allamuchy</a:t>
            </a:r>
            <a:r>
              <a:rPr lang="en-US" sz="1600" dirty="0">
                <a:latin typeface="Comic Sans MS" panose="030F0702030302020204" pitchFamily="66" charset="0"/>
              </a:rPr>
              <a:t> Mountain State Park (Camp Wheeler)</a:t>
            </a:r>
          </a:p>
          <a:p>
            <a:r>
              <a:rPr lang="en-US" sz="1600" dirty="0">
                <a:latin typeface="Comic Sans MS" panose="030F0702030302020204" pitchFamily="66" charset="0"/>
              </a:rPr>
              <a:t> * </a:t>
            </a:r>
            <a:r>
              <a:rPr lang="en-US" sz="1600" dirty="0" err="1">
                <a:latin typeface="Comic Sans MS" panose="030F0702030302020204" pitchFamily="66" charset="0"/>
              </a:rPr>
              <a:t>Norvin</a:t>
            </a:r>
            <a:r>
              <a:rPr lang="en-US" sz="1600" dirty="0">
                <a:latin typeface="Comic Sans MS" panose="030F0702030302020204" pitchFamily="66" charset="0"/>
              </a:rPr>
              <a:t> Green, (Ringwood), park at Weis Center  </a:t>
            </a:r>
          </a:p>
          <a:p>
            <a:r>
              <a:rPr lang="en-US" sz="1600" dirty="0">
                <a:latin typeface="Comic Sans MS" panose="030F0702030302020204" pitchFamily="66" charset="0"/>
              </a:rPr>
              <a:t> * </a:t>
            </a:r>
            <a:r>
              <a:rPr lang="en-US" sz="1600" dirty="0" err="1">
                <a:latin typeface="Comic Sans MS" panose="030F0702030302020204" pitchFamily="66" charset="0"/>
              </a:rPr>
              <a:t>Waywayanda</a:t>
            </a:r>
            <a:r>
              <a:rPr lang="en-US" sz="1600" dirty="0">
                <a:latin typeface="Comic Sans MS" panose="030F0702030302020204" pitchFamily="66" charset="0"/>
              </a:rPr>
              <a:t> State Park (Hewitt) - (1000 steps and boardwalk across wetlands)</a:t>
            </a:r>
          </a:p>
          <a:p>
            <a:r>
              <a:rPr lang="en-US" sz="1600" dirty="0">
                <a:latin typeface="Comic Sans MS" panose="030F0702030302020204" pitchFamily="66" charset="0"/>
              </a:rPr>
              <a:t> * </a:t>
            </a:r>
            <a:r>
              <a:rPr lang="en-US" sz="1600" dirty="0" err="1">
                <a:latin typeface="Comic Sans MS" panose="030F0702030302020204" pitchFamily="66" charset="0"/>
              </a:rPr>
              <a:t>Watchung</a:t>
            </a:r>
            <a:r>
              <a:rPr lang="en-US" sz="1600" dirty="0">
                <a:latin typeface="Comic Sans MS" panose="030F0702030302020204" pitchFamily="66" charset="0"/>
              </a:rPr>
              <a:t> Reservation (Mountainside)(with historical trail brochures fun facts!) </a:t>
            </a:r>
          </a:p>
          <a:p>
            <a:r>
              <a:rPr lang="en-US" sz="1600" dirty="0">
                <a:latin typeface="Comic Sans MS" panose="030F0702030302020204" pitchFamily="66" charset="0"/>
              </a:rPr>
              <a:t> * </a:t>
            </a:r>
            <a:r>
              <a:rPr lang="en-US" sz="1600" dirty="0" err="1">
                <a:latin typeface="Comic Sans MS" panose="030F0702030302020204" pitchFamily="66" charset="0"/>
              </a:rPr>
              <a:t>Cheesequake</a:t>
            </a:r>
            <a:r>
              <a:rPr lang="en-US" sz="1600" dirty="0">
                <a:latin typeface="Comic Sans MS" panose="030F0702030302020204" pitchFamily="66" charset="0"/>
              </a:rPr>
              <a:t> State Park (Matawan) - (Flat terrain)</a:t>
            </a:r>
          </a:p>
          <a:p>
            <a:r>
              <a:rPr lang="en-US" sz="1600" dirty="0">
                <a:latin typeface="Comic Sans MS" panose="030F0702030302020204" pitchFamily="66" charset="0"/>
              </a:rPr>
              <a:t> * </a:t>
            </a:r>
            <a:r>
              <a:rPr lang="en-US" sz="1600" dirty="0" err="1">
                <a:latin typeface="Comic Sans MS" panose="030F0702030302020204" pitchFamily="66" charset="0"/>
              </a:rPr>
              <a:t>Lusscroft</a:t>
            </a:r>
            <a:r>
              <a:rPr lang="en-US" sz="1600" dirty="0">
                <a:latin typeface="Comic Sans MS" panose="030F0702030302020204" pitchFamily="66" charset="0"/>
              </a:rPr>
              <a:t> Farm Loop (Sussex)</a:t>
            </a:r>
          </a:p>
          <a:p>
            <a:r>
              <a:rPr lang="en-US" sz="1600" dirty="0">
                <a:latin typeface="Comic Sans MS" panose="030F0702030302020204" pitchFamily="66" charset="0"/>
              </a:rPr>
              <a:t> * Harriman State Park (Sloatsburg, NY) – AMC Harriman Outdoor Center for beginners</a:t>
            </a:r>
          </a:p>
          <a:p>
            <a:endParaRPr lang="en-US" sz="1600" dirty="0">
              <a:latin typeface="Comic Sans MS" panose="030F0702030302020204" pitchFamily="66" charset="0"/>
            </a:endParaRPr>
          </a:p>
          <a:p>
            <a:r>
              <a:rPr lang="en-US" sz="1600" dirty="0">
                <a:latin typeface="Comic Sans MS" panose="030F0702030302020204" pitchFamily="66" charset="0"/>
              </a:rPr>
              <a:t>National Park, Entrance Fee. </a:t>
            </a:r>
          </a:p>
          <a:p>
            <a:r>
              <a:rPr lang="en-US" sz="1600" dirty="0">
                <a:latin typeface="Comic Sans MS" panose="030F0702030302020204" pitchFamily="66" charset="0"/>
              </a:rPr>
              <a:t> * Jockey Hollow, Grand Loop Trail</a:t>
            </a:r>
          </a:p>
          <a:p>
            <a:r>
              <a:rPr lang="en-US" sz="1600" dirty="0">
                <a:latin typeface="Comic Sans MS" panose="030F0702030302020204" pitchFamily="66" charset="0"/>
              </a:rPr>
              <a:t> * Sandy Hook, Flat terrain </a:t>
            </a:r>
          </a:p>
        </p:txBody>
      </p:sp>
      <p:sp>
        <p:nvSpPr>
          <p:cNvPr id="3" name="TextBox 2"/>
          <p:cNvSpPr txBox="1"/>
          <p:nvPr/>
        </p:nvSpPr>
        <p:spPr>
          <a:xfrm>
            <a:off x="3759200" y="544286"/>
            <a:ext cx="1672253" cy="369332"/>
          </a:xfrm>
          <a:prstGeom prst="rect">
            <a:avLst/>
          </a:prstGeom>
          <a:noFill/>
        </p:spPr>
        <p:txBody>
          <a:bodyPr wrap="none" rtlCol="0">
            <a:spAutoFit/>
          </a:bodyPr>
          <a:lstStyle/>
          <a:p>
            <a:r>
              <a:rPr lang="en-US" dirty="0">
                <a:latin typeface="Comic Sans MS" panose="030F0702030302020204" pitchFamily="66" charset="0"/>
              </a:rPr>
              <a:t>NJ Day Hikes</a:t>
            </a:r>
          </a:p>
        </p:txBody>
      </p:sp>
    </p:spTree>
    <p:extLst>
      <p:ext uri="{BB962C8B-B14F-4D97-AF65-F5344CB8AC3E}">
        <p14:creationId xmlns:p14="http://schemas.microsoft.com/office/powerpoint/2010/main" val="14213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1000"/>
                                        <p:tgtEl>
                                          <p:spTgt spid="2">
                                            <p:txEl>
                                              <p:pRg st="4" end="4"/>
                                            </p:txEl>
                                          </p:spTgt>
                                        </p:tgtEl>
                                      </p:cBhvr>
                                    </p:animEffect>
                                    <p:anim calcmode="lin" valueType="num">
                                      <p:cBhvr>
                                        <p:cTn id="3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1000"/>
                                        <p:tgtEl>
                                          <p:spTgt spid="2">
                                            <p:txEl>
                                              <p:pRg st="5" end="5"/>
                                            </p:txEl>
                                          </p:spTgt>
                                        </p:tgtEl>
                                      </p:cBhvr>
                                    </p:animEffect>
                                    <p:anim calcmode="lin" valueType="num">
                                      <p:cBhvr>
                                        <p:cTn id="3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fade">
                                      <p:cBhvr>
                                        <p:cTn id="47" dur="1000"/>
                                        <p:tgtEl>
                                          <p:spTgt spid="2">
                                            <p:txEl>
                                              <p:pRg st="7" end="7"/>
                                            </p:txEl>
                                          </p:spTgt>
                                        </p:tgtEl>
                                      </p:cBhvr>
                                    </p:animEffect>
                                    <p:anim calcmode="lin" valueType="num">
                                      <p:cBhvr>
                                        <p:cTn id="4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2">
                                            <p:txEl>
                                              <p:pRg st="9" end="9"/>
                                            </p:txEl>
                                          </p:spTgt>
                                        </p:tgtEl>
                                        <p:attrNameLst>
                                          <p:attrName>style.visibility</p:attrName>
                                        </p:attrNameLst>
                                      </p:cBhvr>
                                      <p:to>
                                        <p:strVal val="visible"/>
                                      </p:to>
                                    </p:set>
                                    <p:anim calcmode="lin" valueType="num">
                                      <p:cBhvr additive="base">
                                        <p:cTn id="54"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2">
                                            <p:txEl>
                                              <p:pRg st="10" end="10"/>
                                            </p:txEl>
                                          </p:spTgt>
                                        </p:tgtEl>
                                        <p:attrNameLst>
                                          <p:attrName>style.visibility</p:attrName>
                                        </p:attrNameLst>
                                      </p:cBhvr>
                                      <p:to>
                                        <p:strVal val="visible"/>
                                      </p:to>
                                    </p:set>
                                    <p:animEffect transition="in" filter="fade">
                                      <p:cBhvr>
                                        <p:cTn id="60" dur="1000"/>
                                        <p:tgtEl>
                                          <p:spTgt spid="2">
                                            <p:txEl>
                                              <p:pRg st="10" end="10"/>
                                            </p:txEl>
                                          </p:spTgt>
                                        </p:tgtEl>
                                      </p:cBhvr>
                                    </p:animEffect>
                                    <p:anim calcmode="lin" valueType="num">
                                      <p:cBhvr>
                                        <p:cTn id="61"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2">
                                            <p:txEl>
                                              <p:pRg st="11" end="11"/>
                                            </p:txEl>
                                          </p:spTgt>
                                        </p:tgtEl>
                                        <p:attrNameLst>
                                          <p:attrName>style.visibility</p:attrName>
                                        </p:attrNameLst>
                                      </p:cBhvr>
                                      <p:to>
                                        <p:strVal val="visible"/>
                                      </p:to>
                                    </p:set>
                                    <p:animEffect transition="in" filter="fade">
                                      <p:cBhvr>
                                        <p:cTn id="65" dur="1000"/>
                                        <p:tgtEl>
                                          <p:spTgt spid="2">
                                            <p:txEl>
                                              <p:pRg st="11" end="11"/>
                                            </p:txEl>
                                          </p:spTgt>
                                        </p:tgtEl>
                                      </p:cBhvr>
                                    </p:animEffect>
                                    <p:anim calcmode="lin" valueType="num">
                                      <p:cBhvr>
                                        <p:cTn id="66"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67"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2">
                                            <p:txEl>
                                              <p:pRg st="12" end="12"/>
                                            </p:txEl>
                                          </p:spTgt>
                                        </p:tgtEl>
                                        <p:attrNameLst>
                                          <p:attrName>style.visibility</p:attrName>
                                        </p:attrNameLst>
                                      </p:cBhvr>
                                      <p:to>
                                        <p:strVal val="visible"/>
                                      </p:to>
                                    </p:set>
                                    <p:animEffect transition="in" filter="fade">
                                      <p:cBhvr>
                                        <p:cTn id="70" dur="1000"/>
                                        <p:tgtEl>
                                          <p:spTgt spid="2">
                                            <p:txEl>
                                              <p:pRg st="12" end="12"/>
                                            </p:txEl>
                                          </p:spTgt>
                                        </p:tgtEl>
                                      </p:cBhvr>
                                    </p:animEffect>
                                    <p:anim calcmode="lin" valueType="num">
                                      <p:cBhvr>
                                        <p:cTn id="71"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2">
                                            <p:txEl>
                                              <p:pRg st="13" end="13"/>
                                            </p:txEl>
                                          </p:spTgt>
                                        </p:tgtEl>
                                        <p:attrNameLst>
                                          <p:attrName>style.visibility</p:attrName>
                                        </p:attrNameLst>
                                      </p:cBhvr>
                                      <p:to>
                                        <p:strVal val="visible"/>
                                      </p:to>
                                    </p:set>
                                    <p:animEffect transition="in" filter="fade">
                                      <p:cBhvr>
                                        <p:cTn id="75" dur="1000"/>
                                        <p:tgtEl>
                                          <p:spTgt spid="2">
                                            <p:txEl>
                                              <p:pRg st="13" end="13"/>
                                            </p:txEl>
                                          </p:spTgt>
                                        </p:tgtEl>
                                      </p:cBhvr>
                                    </p:animEffect>
                                    <p:anim calcmode="lin" valueType="num">
                                      <p:cBhvr>
                                        <p:cTn id="76"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77"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
                                            <p:txEl>
                                              <p:pRg st="14" end="14"/>
                                            </p:txEl>
                                          </p:spTgt>
                                        </p:tgtEl>
                                        <p:attrNameLst>
                                          <p:attrName>style.visibility</p:attrName>
                                        </p:attrNameLst>
                                      </p:cBhvr>
                                      <p:to>
                                        <p:strVal val="visible"/>
                                      </p:to>
                                    </p:set>
                                    <p:animEffect transition="in" filter="fade">
                                      <p:cBhvr>
                                        <p:cTn id="80" dur="1000"/>
                                        <p:tgtEl>
                                          <p:spTgt spid="2">
                                            <p:txEl>
                                              <p:pRg st="14" end="14"/>
                                            </p:txEl>
                                          </p:spTgt>
                                        </p:tgtEl>
                                      </p:cBhvr>
                                    </p:animEffect>
                                    <p:anim calcmode="lin" valueType="num">
                                      <p:cBhvr>
                                        <p:cTn id="81"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82"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2">
                                            <p:txEl>
                                              <p:pRg st="15" end="15"/>
                                            </p:txEl>
                                          </p:spTgt>
                                        </p:tgtEl>
                                        <p:attrNameLst>
                                          <p:attrName>style.visibility</p:attrName>
                                        </p:attrNameLst>
                                      </p:cBhvr>
                                      <p:to>
                                        <p:strVal val="visible"/>
                                      </p:to>
                                    </p:set>
                                    <p:animEffect transition="in" filter="fade">
                                      <p:cBhvr>
                                        <p:cTn id="85" dur="1000"/>
                                        <p:tgtEl>
                                          <p:spTgt spid="2">
                                            <p:txEl>
                                              <p:pRg st="15" end="15"/>
                                            </p:txEl>
                                          </p:spTgt>
                                        </p:tgtEl>
                                      </p:cBhvr>
                                    </p:animEffect>
                                    <p:anim calcmode="lin" valueType="num">
                                      <p:cBhvr>
                                        <p:cTn id="86"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87"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2">
                                            <p:txEl>
                                              <p:pRg st="16" end="16"/>
                                            </p:txEl>
                                          </p:spTgt>
                                        </p:tgtEl>
                                        <p:attrNameLst>
                                          <p:attrName>style.visibility</p:attrName>
                                        </p:attrNameLst>
                                      </p:cBhvr>
                                      <p:to>
                                        <p:strVal val="visible"/>
                                      </p:to>
                                    </p:set>
                                    <p:animEffect transition="in" filter="fade">
                                      <p:cBhvr>
                                        <p:cTn id="90" dur="1000"/>
                                        <p:tgtEl>
                                          <p:spTgt spid="2">
                                            <p:txEl>
                                              <p:pRg st="16" end="16"/>
                                            </p:txEl>
                                          </p:spTgt>
                                        </p:tgtEl>
                                      </p:cBhvr>
                                    </p:animEffect>
                                    <p:anim calcmode="lin" valueType="num">
                                      <p:cBhvr>
                                        <p:cTn id="91"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92" dur="1000" fill="hold"/>
                                        <p:tgtEl>
                                          <p:spTgt spid="2">
                                            <p:txEl>
                                              <p:pRg st="16" end="16"/>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2">
                                            <p:txEl>
                                              <p:pRg st="17" end="17"/>
                                            </p:txEl>
                                          </p:spTgt>
                                        </p:tgtEl>
                                        <p:attrNameLst>
                                          <p:attrName>style.visibility</p:attrName>
                                        </p:attrNameLst>
                                      </p:cBhvr>
                                      <p:to>
                                        <p:strVal val="visible"/>
                                      </p:to>
                                    </p:set>
                                    <p:animEffect transition="in" filter="fade">
                                      <p:cBhvr>
                                        <p:cTn id="95" dur="1000"/>
                                        <p:tgtEl>
                                          <p:spTgt spid="2">
                                            <p:txEl>
                                              <p:pRg st="17" end="17"/>
                                            </p:txEl>
                                          </p:spTgt>
                                        </p:tgtEl>
                                      </p:cBhvr>
                                    </p:animEffect>
                                    <p:anim calcmode="lin" valueType="num">
                                      <p:cBhvr>
                                        <p:cTn id="96" dur="1000" fill="hold"/>
                                        <p:tgtEl>
                                          <p:spTgt spid="2">
                                            <p:txEl>
                                              <p:pRg st="17" end="17"/>
                                            </p:txEl>
                                          </p:spTgt>
                                        </p:tgtEl>
                                        <p:attrNameLst>
                                          <p:attrName>ppt_x</p:attrName>
                                        </p:attrNameLst>
                                      </p:cBhvr>
                                      <p:tavLst>
                                        <p:tav tm="0">
                                          <p:val>
                                            <p:strVal val="#ppt_x"/>
                                          </p:val>
                                        </p:tav>
                                        <p:tav tm="100000">
                                          <p:val>
                                            <p:strVal val="#ppt_x"/>
                                          </p:val>
                                        </p:tav>
                                      </p:tavLst>
                                    </p:anim>
                                    <p:anim calcmode="lin" valueType="num">
                                      <p:cBhvr>
                                        <p:cTn id="97" dur="1000" fill="hold"/>
                                        <p:tgtEl>
                                          <p:spTgt spid="2">
                                            <p:txEl>
                                              <p:pRg st="17" end="17"/>
                                            </p:txEl>
                                          </p:spTgt>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2">
                                            <p:txEl>
                                              <p:pRg st="18" end="18"/>
                                            </p:txEl>
                                          </p:spTgt>
                                        </p:tgtEl>
                                        <p:attrNameLst>
                                          <p:attrName>style.visibility</p:attrName>
                                        </p:attrNameLst>
                                      </p:cBhvr>
                                      <p:to>
                                        <p:strVal val="visible"/>
                                      </p:to>
                                    </p:set>
                                    <p:animEffect transition="in" filter="fade">
                                      <p:cBhvr>
                                        <p:cTn id="100" dur="1000"/>
                                        <p:tgtEl>
                                          <p:spTgt spid="2">
                                            <p:txEl>
                                              <p:pRg st="18" end="18"/>
                                            </p:txEl>
                                          </p:spTgt>
                                        </p:tgtEl>
                                      </p:cBhvr>
                                    </p:animEffect>
                                    <p:anim calcmode="lin" valueType="num">
                                      <p:cBhvr>
                                        <p:cTn id="101" dur="1000" fill="hold"/>
                                        <p:tgtEl>
                                          <p:spTgt spid="2">
                                            <p:txEl>
                                              <p:pRg st="18" end="18"/>
                                            </p:txEl>
                                          </p:spTgt>
                                        </p:tgtEl>
                                        <p:attrNameLst>
                                          <p:attrName>ppt_x</p:attrName>
                                        </p:attrNameLst>
                                      </p:cBhvr>
                                      <p:tavLst>
                                        <p:tav tm="0">
                                          <p:val>
                                            <p:strVal val="#ppt_x"/>
                                          </p:val>
                                        </p:tav>
                                        <p:tav tm="100000">
                                          <p:val>
                                            <p:strVal val="#ppt_x"/>
                                          </p:val>
                                        </p:tav>
                                      </p:tavLst>
                                    </p:anim>
                                    <p:anim calcmode="lin" valueType="num">
                                      <p:cBhvr>
                                        <p:cTn id="102" dur="1000" fill="hold"/>
                                        <p:tgtEl>
                                          <p:spTgt spid="2">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2">
                                            <p:txEl>
                                              <p:pRg st="20" end="20"/>
                                            </p:txEl>
                                          </p:spTgt>
                                        </p:tgtEl>
                                        <p:attrNameLst>
                                          <p:attrName>style.visibility</p:attrName>
                                        </p:attrNameLst>
                                      </p:cBhvr>
                                      <p:to>
                                        <p:strVal val="visible"/>
                                      </p:to>
                                    </p:set>
                                    <p:anim calcmode="lin" valueType="num">
                                      <p:cBhvr additive="base">
                                        <p:cTn id="107" dur="500" fill="hold"/>
                                        <p:tgtEl>
                                          <p:spTgt spid="2">
                                            <p:txEl>
                                              <p:pRg st="20" end="20"/>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2">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42" presetClass="entr" presetSubtype="0" fill="hold" nodeType="clickEffect">
                                  <p:stCondLst>
                                    <p:cond delay="0"/>
                                  </p:stCondLst>
                                  <p:childTnLst>
                                    <p:set>
                                      <p:cBhvr>
                                        <p:cTn id="112" dur="1" fill="hold">
                                          <p:stCondLst>
                                            <p:cond delay="0"/>
                                          </p:stCondLst>
                                        </p:cTn>
                                        <p:tgtEl>
                                          <p:spTgt spid="2">
                                            <p:txEl>
                                              <p:pRg st="21" end="21"/>
                                            </p:txEl>
                                          </p:spTgt>
                                        </p:tgtEl>
                                        <p:attrNameLst>
                                          <p:attrName>style.visibility</p:attrName>
                                        </p:attrNameLst>
                                      </p:cBhvr>
                                      <p:to>
                                        <p:strVal val="visible"/>
                                      </p:to>
                                    </p:set>
                                    <p:animEffect transition="in" filter="fade">
                                      <p:cBhvr>
                                        <p:cTn id="113" dur="1000"/>
                                        <p:tgtEl>
                                          <p:spTgt spid="2">
                                            <p:txEl>
                                              <p:pRg st="21" end="21"/>
                                            </p:txEl>
                                          </p:spTgt>
                                        </p:tgtEl>
                                      </p:cBhvr>
                                    </p:animEffect>
                                    <p:anim calcmode="lin" valueType="num">
                                      <p:cBhvr>
                                        <p:cTn id="114" dur="1000" fill="hold"/>
                                        <p:tgtEl>
                                          <p:spTgt spid="2">
                                            <p:txEl>
                                              <p:pRg st="21" end="21"/>
                                            </p:txEl>
                                          </p:spTgt>
                                        </p:tgtEl>
                                        <p:attrNameLst>
                                          <p:attrName>ppt_x</p:attrName>
                                        </p:attrNameLst>
                                      </p:cBhvr>
                                      <p:tavLst>
                                        <p:tav tm="0">
                                          <p:val>
                                            <p:strVal val="#ppt_x"/>
                                          </p:val>
                                        </p:tav>
                                        <p:tav tm="100000">
                                          <p:val>
                                            <p:strVal val="#ppt_x"/>
                                          </p:val>
                                        </p:tav>
                                      </p:tavLst>
                                    </p:anim>
                                    <p:anim calcmode="lin" valueType="num">
                                      <p:cBhvr>
                                        <p:cTn id="115" dur="1000" fill="hold"/>
                                        <p:tgtEl>
                                          <p:spTgt spid="2">
                                            <p:txEl>
                                              <p:pRg st="21" end="21"/>
                                            </p:txEl>
                                          </p:spTgt>
                                        </p:tgtEl>
                                        <p:attrNameLst>
                                          <p:attrName>ppt_y</p:attrName>
                                        </p:attrNameLst>
                                      </p:cBhvr>
                                      <p:tavLst>
                                        <p:tav tm="0">
                                          <p:val>
                                            <p:strVal val="#ppt_y+.1"/>
                                          </p:val>
                                        </p:tav>
                                        <p:tav tm="100000">
                                          <p:val>
                                            <p:strVal val="#ppt_y"/>
                                          </p:val>
                                        </p:tav>
                                      </p:tavLst>
                                    </p:anim>
                                  </p:childTnLst>
                                </p:cTn>
                              </p:par>
                              <p:par>
                                <p:cTn id="116" presetID="42" presetClass="entr" presetSubtype="0" fill="hold" nodeType="withEffect">
                                  <p:stCondLst>
                                    <p:cond delay="0"/>
                                  </p:stCondLst>
                                  <p:childTnLst>
                                    <p:set>
                                      <p:cBhvr>
                                        <p:cTn id="117" dur="1" fill="hold">
                                          <p:stCondLst>
                                            <p:cond delay="0"/>
                                          </p:stCondLst>
                                        </p:cTn>
                                        <p:tgtEl>
                                          <p:spTgt spid="2">
                                            <p:txEl>
                                              <p:pRg st="22" end="22"/>
                                            </p:txEl>
                                          </p:spTgt>
                                        </p:tgtEl>
                                        <p:attrNameLst>
                                          <p:attrName>style.visibility</p:attrName>
                                        </p:attrNameLst>
                                      </p:cBhvr>
                                      <p:to>
                                        <p:strVal val="visible"/>
                                      </p:to>
                                    </p:set>
                                    <p:animEffect transition="in" filter="fade">
                                      <p:cBhvr>
                                        <p:cTn id="118" dur="1000"/>
                                        <p:tgtEl>
                                          <p:spTgt spid="2">
                                            <p:txEl>
                                              <p:pRg st="22" end="22"/>
                                            </p:txEl>
                                          </p:spTgt>
                                        </p:tgtEl>
                                      </p:cBhvr>
                                    </p:animEffect>
                                    <p:anim calcmode="lin" valueType="num">
                                      <p:cBhvr>
                                        <p:cTn id="119" dur="1000" fill="hold"/>
                                        <p:tgtEl>
                                          <p:spTgt spid="2">
                                            <p:txEl>
                                              <p:pRg st="22" end="22"/>
                                            </p:txEl>
                                          </p:spTgt>
                                        </p:tgtEl>
                                        <p:attrNameLst>
                                          <p:attrName>ppt_x</p:attrName>
                                        </p:attrNameLst>
                                      </p:cBhvr>
                                      <p:tavLst>
                                        <p:tav tm="0">
                                          <p:val>
                                            <p:strVal val="#ppt_x"/>
                                          </p:val>
                                        </p:tav>
                                        <p:tav tm="100000">
                                          <p:val>
                                            <p:strVal val="#ppt_x"/>
                                          </p:val>
                                        </p:tav>
                                      </p:tavLst>
                                    </p:anim>
                                    <p:anim calcmode="lin" valueType="num">
                                      <p:cBhvr>
                                        <p:cTn id="120" dur="1000" fill="hold"/>
                                        <p:tgtEl>
                                          <p:spTgt spid="2">
                                            <p:txEl>
                                              <p:pRg st="22" end="2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600" y="587045"/>
            <a:ext cx="11614727" cy="5909310"/>
          </a:xfrm>
          <a:prstGeom prst="rect">
            <a:avLst/>
          </a:prstGeom>
        </p:spPr>
        <p:txBody>
          <a:bodyPr wrap="square">
            <a:spAutoFit/>
          </a:bodyPr>
          <a:lstStyle/>
          <a:p>
            <a:r>
              <a:rPr lang="en-US" dirty="0">
                <a:latin typeface="Comic Sans MS" panose="030F0702030302020204" pitchFamily="66" charset="0"/>
              </a:rPr>
              <a:t>Answer: More time as a team learning backpack camping skills…results in more time for program at Philmont. Try to accomplish 3 Backpack Shakedowns prior to Philmont: </a:t>
            </a:r>
          </a:p>
          <a:p>
            <a:endParaRPr lang="en-US" dirty="0">
              <a:latin typeface="Comic Sans MS" panose="030F0702030302020204" pitchFamily="66" charset="0"/>
            </a:endParaRPr>
          </a:p>
          <a:p>
            <a:r>
              <a:rPr lang="en-US" dirty="0">
                <a:latin typeface="Comic Sans MS" panose="030F0702030302020204" pitchFamily="66" charset="0"/>
              </a:rPr>
              <a:t>	</a:t>
            </a:r>
            <a:r>
              <a:rPr lang="en-US" b="1" i="1" u="sng" dirty="0">
                <a:latin typeface="Comic Sans MS" panose="030F0702030302020204" pitchFamily="66" charset="0"/>
              </a:rPr>
              <a:t>1</a:t>
            </a:r>
            <a:r>
              <a:rPr lang="en-US" b="1" i="1" u="sng" baseline="30000" dirty="0">
                <a:latin typeface="Comic Sans MS" panose="030F0702030302020204" pitchFamily="66" charset="0"/>
              </a:rPr>
              <a:t>st</a:t>
            </a:r>
            <a:r>
              <a:rPr lang="en-US" b="1" i="1" u="sng" dirty="0">
                <a:latin typeface="Comic Sans MS" panose="030F0702030302020204" pitchFamily="66" charset="0"/>
              </a:rPr>
              <a:t> is one night out, 15 miles over Sat to Sunday, Fall</a:t>
            </a:r>
          </a:p>
          <a:p>
            <a:r>
              <a:rPr lang="en-US" dirty="0">
                <a:latin typeface="Comic Sans MS" panose="030F0702030302020204" pitchFamily="66" charset="0"/>
              </a:rPr>
              <a:t>Level 1 Educational Objective: </a:t>
            </a:r>
            <a:r>
              <a:rPr lang="en-US" dirty="0">
                <a:latin typeface="Comic Sans MS" panose="030F0702030302020204" pitchFamily="66" charset="0"/>
              </a:rPr>
              <a:t>Not outside comfort level.</a:t>
            </a:r>
          </a:p>
          <a:p>
            <a:r>
              <a:rPr lang="en-US" dirty="0">
                <a:latin typeface="Comic Sans MS" panose="030F0702030302020204" pitchFamily="66" charset="0"/>
              </a:rPr>
              <a:t>Hike on Moderate terrain. Learn basic campsite setup, Philmont tarp, bear bag and cooking and cleanup. Stay south, less snow, warmer temp or plan for heated shelter. Not outside comfort level.</a:t>
            </a:r>
          </a:p>
          <a:p>
            <a:endParaRPr lang="en-US" dirty="0">
              <a:latin typeface="Comic Sans MS" panose="030F0702030302020204" pitchFamily="66" charset="0"/>
            </a:endParaRPr>
          </a:p>
          <a:p>
            <a:r>
              <a:rPr lang="en-US" dirty="0">
                <a:latin typeface="Comic Sans MS" panose="030F0702030302020204" pitchFamily="66" charset="0"/>
              </a:rPr>
              <a:t>	</a:t>
            </a:r>
            <a:r>
              <a:rPr lang="en-US" b="1" i="1" u="sng" dirty="0">
                <a:latin typeface="Comic Sans MS" panose="030F0702030302020204" pitchFamily="66" charset="0"/>
              </a:rPr>
              <a:t>2</a:t>
            </a:r>
            <a:r>
              <a:rPr lang="en-US" b="1" i="1" u="sng" baseline="30000" dirty="0">
                <a:latin typeface="Comic Sans MS" panose="030F0702030302020204" pitchFamily="66" charset="0"/>
              </a:rPr>
              <a:t>nd</a:t>
            </a:r>
            <a:r>
              <a:rPr lang="en-US" b="1" i="1" u="sng" dirty="0">
                <a:latin typeface="Comic Sans MS" panose="030F0702030302020204" pitchFamily="66" charset="0"/>
              </a:rPr>
              <a:t> is two nights out, 25 miles with one day a 12-14 miler. Spring</a:t>
            </a:r>
          </a:p>
          <a:p>
            <a:r>
              <a:rPr lang="en-US" dirty="0">
                <a:latin typeface="Comic Sans MS" panose="030F0702030302020204" pitchFamily="66" charset="0"/>
              </a:rPr>
              <a:t>Level 2 Educational Objective: </a:t>
            </a:r>
            <a:r>
              <a:rPr lang="en-US" dirty="0">
                <a:latin typeface="Comic Sans MS" panose="030F0702030302020204" pitchFamily="66" charset="0"/>
              </a:rPr>
              <a:t>Moving beyond standard backpacking abilities.</a:t>
            </a:r>
          </a:p>
          <a:p>
            <a:r>
              <a:rPr lang="en-US" dirty="0">
                <a:latin typeface="Comic Sans MS" panose="030F0702030302020204" pitchFamily="66" charset="0"/>
              </a:rPr>
              <a:t>Easy terrain. Learn pacing to hike as a group one pace for all. Hone skills of water planning and purification.  Pick an area like south Jersey Pine Barrens, flat rolling terrain during a school shutdown (Spring break, early April). </a:t>
            </a:r>
          </a:p>
          <a:p>
            <a:r>
              <a:rPr lang="en-US" dirty="0">
                <a:latin typeface="Comic Sans MS" panose="030F0702030302020204" pitchFamily="66" charset="0"/>
              </a:rPr>
              <a:t>	</a:t>
            </a:r>
          </a:p>
          <a:p>
            <a:r>
              <a:rPr lang="en-US" dirty="0">
                <a:latin typeface="Comic Sans MS" panose="030F0702030302020204" pitchFamily="66" charset="0"/>
              </a:rPr>
              <a:t>	</a:t>
            </a:r>
            <a:r>
              <a:rPr lang="en-US" b="1" i="1" u="sng" dirty="0">
                <a:latin typeface="Comic Sans MS" panose="030F0702030302020204" pitchFamily="66" charset="0"/>
              </a:rPr>
              <a:t>3</a:t>
            </a:r>
            <a:r>
              <a:rPr lang="en-US" b="1" i="1" u="sng" baseline="30000" dirty="0">
                <a:latin typeface="Comic Sans MS" panose="030F0702030302020204" pitchFamily="66" charset="0"/>
              </a:rPr>
              <a:t>rd</a:t>
            </a:r>
            <a:r>
              <a:rPr lang="en-US" b="1" i="1" u="sng" dirty="0">
                <a:latin typeface="Comic Sans MS" panose="030F0702030302020204" pitchFamily="66" charset="0"/>
              </a:rPr>
              <a:t> is 3 nights out, over 15 miles, Friday to Monday (Memorial Day Weekend), </a:t>
            </a:r>
          </a:p>
          <a:p>
            <a:r>
              <a:rPr lang="en-US" dirty="0">
                <a:latin typeface="Comic Sans MS" panose="030F0702030302020204" pitchFamily="66" charset="0"/>
              </a:rPr>
              <a:t>Level 3 Educational Objective: Leading and following youth leaders – challenging and physically demanding.</a:t>
            </a:r>
          </a:p>
          <a:p>
            <a:r>
              <a:rPr lang="en-US" dirty="0">
                <a:latin typeface="Comic Sans MS" panose="030F0702030302020204" pitchFamily="66" charset="0"/>
              </a:rPr>
              <a:t>Hike on strenuous long day terrain, possible stream crossing, </a:t>
            </a:r>
            <a:r>
              <a:rPr lang="en-US" dirty="0" err="1">
                <a:latin typeface="Comic Sans MS" panose="030F0702030302020204" pitchFamily="66" charset="0"/>
              </a:rPr>
              <a:t>ie</a:t>
            </a:r>
            <a:r>
              <a:rPr lang="en-US" dirty="0">
                <a:latin typeface="Comic Sans MS" panose="030F0702030302020204" pitchFamily="66" charset="0"/>
              </a:rPr>
              <a:t>, above </a:t>
            </a:r>
            <a:r>
              <a:rPr lang="en-US" dirty="0" err="1">
                <a:latin typeface="Comic Sans MS" panose="030F0702030302020204" pitchFamily="66" charset="0"/>
              </a:rPr>
              <a:t>treeline</a:t>
            </a:r>
            <a:r>
              <a:rPr lang="en-US" dirty="0">
                <a:latin typeface="Comic Sans MS" panose="030F0702030302020204" pitchFamily="66" charset="0"/>
              </a:rPr>
              <a:t> or exposed peak, use hands for balance when walking,</a:t>
            </a:r>
            <a:r>
              <a:rPr lang="en-US" b="1" i="1" u="sng" dirty="0">
                <a:latin typeface="Comic Sans MS" panose="030F0702030302020204" pitchFamily="66" charset="0"/>
              </a:rPr>
              <a:t> work together as a crew</a:t>
            </a:r>
            <a:r>
              <a:rPr lang="en-US" dirty="0">
                <a:latin typeface="Comic Sans MS" panose="030F0702030302020204" pitchFamily="66" charset="0"/>
              </a:rPr>
              <a:t> </a:t>
            </a:r>
          </a:p>
          <a:p>
            <a:r>
              <a:rPr lang="en-US" dirty="0">
                <a:latin typeface="Comic Sans MS" panose="030F0702030302020204" pitchFamily="66" charset="0"/>
              </a:rPr>
              <a:t>		Connecticut AT, </a:t>
            </a:r>
          </a:p>
          <a:p>
            <a:r>
              <a:rPr lang="en-US" dirty="0">
                <a:latin typeface="Comic Sans MS" panose="030F0702030302020204" pitchFamily="66" charset="0"/>
              </a:rPr>
              <a:t>		New York (Catskills or Adirondacks), </a:t>
            </a:r>
          </a:p>
          <a:p>
            <a:r>
              <a:rPr lang="en-US" dirty="0">
                <a:latin typeface="Comic Sans MS" panose="030F0702030302020204" pitchFamily="66" charset="0"/>
              </a:rPr>
              <a:t>		New Hampshire/Vermont</a:t>
            </a:r>
          </a:p>
        </p:txBody>
      </p:sp>
      <p:sp>
        <p:nvSpPr>
          <p:cNvPr id="3" name="TextBox 2"/>
          <p:cNvSpPr txBox="1"/>
          <p:nvPr/>
        </p:nvSpPr>
        <p:spPr>
          <a:xfrm>
            <a:off x="355600" y="217713"/>
            <a:ext cx="9695543" cy="369332"/>
          </a:xfrm>
          <a:prstGeom prst="rect">
            <a:avLst/>
          </a:prstGeom>
          <a:noFill/>
        </p:spPr>
        <p:txBody>
          <a:bodyPr wrap="square" rtlCol="0">
            <a:spAutoFit/>
          </a:bodyPr>
          <a:lstStyle/>
          <a:p>
            <a:r>
              <a:rPr lang="en-US" dirty="0">
                <a:latin typeface="Comic Sans MS" panose="030F0702030302020204" pitchFamily="66" charset="0"/>
              </a:rPr>
              <a:t>Question?: Why Overnights are preferred for Philmont Bound Crew Shakedowns?</a:t>
            </a:r>
          </a:p>
        </p:txBody>
      </p:sp>
    </p:spTree>
    <p:extLst>
      <p:ext uri="{BB962C8B-B14F-4D97-AF65-F5344CB8AC3E}">
        <p14:creationId xmlns:p14="http://schemas.microsoft.com/office/powerpoint/2010/main" val="276373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2">
                                            <p:txEl>
                                              <p:pRg st="8" end="8"/>
                                            </p:txEl>
                                          </p:spTgt>
                                        </p:tgtEl>
                                        <p:attrNameLst>
                                          <p:attrName>style.visibility</p:attrName>
                                        </p:attrNameLst>
                                      </p:cBhvr>
                                      <p:to>
                                        <p:strVal val="visible"/>
                                      </p:to>
                                    </p:set>
                                    <p:animEffect transition="in" filter="fade">
                                      <p:cBhvr>
                                        <p:cTn id="46" dur="1000"/>
                                        <p:tgtEl>
                                          <p:spTgt spid="2">
                                            <p:txEl>
                                              <p:pRg st="8" end="8"/>
                                            </p:txEl>
                                          </p:spTgt>
                                        </p:tgtEl>
                                      </p:cBhvr>
                                    </p:animEffect>
                                    <p:anim calcmode="lin" valueType="num">
                                      <p:cBhvr>
                                        <p:cTn id="4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8" end="8"/>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animEffect transition="in" filter="fade">
                                      <p:cBhvr>
                                        <p:cTn id="51" dur="1000"/>
                                        <p:tgtEl>
                                          <p:spTgt spid="2">
                                            <p:txEl>
                                              <p:pRg st="9" end="9"/>
                                            </p:txEl>
                                          </p:spTgt>
                                        </p:tgtEl>
                                      </p:cBhvr>
                                    </p:animEffect>
                                    <p:anim calcmode="lin" valueType="num">
                                      <p:cBhvr>
                                        <p:cTn id="52"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2">
                                            <p:txEl>
                                              <p:pRg st="10" end="10"/>
                                            </p:txEl>
                                          </p:spTgt>
                                        </p:tgtEl>
                                        <p:attrNameLst>
                                          <p:attrName>style.visibility</p:attrName>
                                        </p:attrNameLst>
                                      </p:cBhvr>
                                      <p:to>
                                        <p:strVal val="visible"/>
                                      </p:to>
                                    </p:set>
                                    <p:anim calcmode="lin" valueType="num">
                                      <p:cBhvr additive="base">
                                        <p:cTn id="5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2">
                                            <p:txEl>
                                              <p:pRg st="11" end="11"/>
                                            </p:txEl>
                                          </p:spTgt>
                                        </p:tgtEl>
                                        <p:attrNameLst>
                                          <p:attrName>style.visibility</p:attrName>
                                        </p:attrNameLst>
                                      </p:cBhvr>
                                      <p:to>
                                        <p:strVal val="visible"/>
                                      </p:to>
                                    </p:set>
                                    <p:anim calcmode="lin" valueType="num">
                                      <p:cBhvr additive="base">
                                        <p:cTn id="64"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12" end="12"/>
                                            </p:txEl>
                                          </p:spTgt>
                                        </p:tgtEl>
                                        <p:attrNameLst>
                                          <p:attrName>style.visibility</p:attrName>
                                        </p:attrNameLst>
                                      </p:cBhvr>
                                      <p:to>
                                        <p:strVal val="visible"/>
                                      </p:to>
                                    </p:set>
                                    <p:animEffect transition="in" filter="fade">
                                      <p:cBhvr>
                                        <p:cTn id="70" dur="1000"/>
                                        <p:tgtEl>
                                          <p:spTgt spid="2">
                                            <p:txEl>
                                              <p:pRg st="12" end="12"/>
                                            </p:txEl>
                                          </p:spTgt>
                                        </p:tgtEl>
                                      </p:cBhvr>
                                    </p:animEffect>
                                    <p:anim calcmode="lin" valueType="num">
                                      <p:cBhvr>
                                        <p:cTn id="71"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2">
                                            <p:txEl>
                                              <p:pRg st="13" end="13"/>
                                            </p:txEl>
                                          </p:spTgt>
                                        </p:tgtEl>
                                        <p:attrNameLst>
                                          <p:attrName>style.visibility</p:attrName>
                                        </p:attrNameLst>
                                      </p:cBhvr>
                                      <p:to>
                                        <p:strVal val="visible"/>
                                      </p:to>
                                    </p:set>
                                    <p:animEffect transition="in" filter="fade">
                                      <p:cBhvr>
                                        <p:cTn id="75" dur="1000"/>
                                        <p:tgtEl>
                                          <p:spTgt spid="2">
                                            <p:txEl>
                                              <p:pRg st="13" end="13"/>
                                            </p:txEl>
                                          </p:spTgt>
                                        </p:tgtEl>
                                      </p:cBhvr>
                                    </p:animEffect>
                                    <p:anim calcmode="lin" valueType="num">
                                      <p:cBhvr>
                                        <p:cTn id="76"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77"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
                                            <p:txEl>
                                              <p:pRg st="14" end="14"/>
                                            </p:txEl>
                                          </p:spTgt>
                                        </p:tgtEl>
                                        <p:attrNameLst>
                                          <p:attrName>style.visibility</p:attrName>
                                        </p:attrNameLst>
                                      </p:cBhvr>
                                      <p:to>
                                        <p:strVal val="visible"/>
                                      </p:to>
                                    </p:set>
                                    <p:animEffect transition="in" filter="fade">
                                      <p:cBhvr>
                                        <p:cTn id="80" dur="1000"/>
                                        <p:tgtEl>
                                          <p:spTgt spid="2">
                                            <p:txEl>
                                              <p:pRg st="14" end="14"/>
                                            </p:txEl>
                                          </p:spTgt>
                                        </p:tgtEl>
                                      </p:cBhvr>
                                    </p:animEffect>
                                    <p:anim calcmode="lin" valueType="num">
                                      <p:cBhvr>
                                        <p:cTn id="81"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82"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2">
                                            <p:txEl>
                                              <p:pRg st="15" end="15"/>
                                            </p:txEl>
                                          </p:spTgt>
                                        </p:tgtEl>
                                        <p:attrNameLst>
                                          <p:attrName>style.visibility</p:attrName>
                                        </p:attrNameLst>
                                      </p:cBhvr>
                                      <p:to>
                                        <p:strVal val="visible"/>
                                      </p:to>
                                    </p:set>
                                    <p:animEffect transition="in" filter="fade">
                                      <p:cBhvr>
                                        <p:cTn id="85" dur="1000"/>
                                        <p:tgtEl>
                                          <p:spTgt spid="2">
                                            <p:txEl>
                                              <p:pRg st="15" end="15"/>
                                            </p:txEl>
                                          </p:spTgt>
                                        </p:tgtEl>
                                      </p:cBhvr>
                                    </p:animEffect>
                                    <p:anim calcmode="lin" valueType="num">
                                      <p:cBhvr>
                                        <p:cTn id="86"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87" dur="1000" fill="hold"/>
                                        <p:tgtEl>
                                          <p:spTgt spid="2">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7028" y="842274"/>
            <a:ext cx="10128473" cy="5909310"/>
          </a:xfrm>
          <a:prstGeom prst="rect">
            <a:avLst/>
          </a:prstGeom>
        </p:spPr>
        <p:txBody>
          <a:bodyPr wrap="square">
            <a:spAutoFit/>
          </a:bodyPr>
          <a:lstStyle/>
          <a:p>
            <a:r>
              <a:rPr lang="en-US" dirty="0">
                <a:latin typeface="Comic Sans MS" panose="030F0702030302020204" pitchFamily="66" charset="0"/>
              </a:rPr>
              <a:t>The Appalachian Trail</a:t>
            </a:r>
          </a:p>
          <a:p>
            <a:r>
              <a:rPr lang="en-US" dirty="0">
                <a:latin typeface="Comic Sans MS" panose="030F0702030302020204" pitchFamily="66" charset="0"/>
              </a:rPr>
              <a:t> 	</a:t>
            </a:r>
          </a:p>
          <a:p>
            <a:r>
              <a:rPr lang="en-US" dirty="0">
                <a:latin typeface="Comic Sans MS" panose="030F0702030302020204" pitchFamily="66" charset="0"/>
              </a:rPr>
              <a:t>	*AT in NJ - AT anywhere from Delaware Water Gap to High Point  </a:t>
            </a:r>
          </a:p>
          <a:p>
            <a:r>
              <a:rPr lang="en-US" dirty="0">
                <a:latin typeface="Comic Sans MS" panose="030F0702030302020204" pitchFamily="66" charset="0"/>
              </a:rPr>
              <a:t>		Example: </a:t>
            </a:r>
            <a:r>
              <a:rPr lang="en-US" dirty="0" err="1">
                <a:latin typeface="Comic Sans MS" panose="030F0702030302020204" pitchFamily="66" charset="0"/>
              </a:rPr>
              <a:t>Kittatinny</a:t>
            </a:r>
            <a:r>
              <a:rPr lang="en-US" dirty="0">
                <a:latin typeface="Comic Sans MS" panose="030F0702030302020204" pitchFamily="66" charset="0"/>
              </a:rPr>
              <a:t> Boy Scout Camp to </a:t>
            </a:r>
            <a:r>
              <a:rPr lang="en-US" dirty="0" err="1">
                <a:latin typeface="Comic Sans MS" panose="030F0702030302020204" pitchFamily="66" charset="0"/>
              </a:rPr>
              <a:t>NoBeBoSco</a:t>
            </a:r>
            <a:r>
              <a:rPr lang="en-US" dirty="0">
                <a:latin typeface="Comic Sans MS" panose="030F0702030302020204" pitchFamily="66" charset="0"/>
              </a:rPr>
              <a:t> (Northern NJ Council)</a:t>
            </a:r>
          </a:p>
          <a:p>
            <a:r>
              <a:rPr lang="en-US" dirty="0">
                <a:latin typeface="Comic Sans MS" panose="030F0702030302020204" pitchFamily="66" charset="0"/>
              </a:rPr>
              <a:t>        	(EARN a Patch! </a:t>
            </a:r>
            <a:r>
              <a:rPr lang="en-US" dirty="0" err="1">
                <a:latin typeface="Comic Sans MS" panose="030F0702030302020204" pitchFamily="66" charset="0"/>
              </a:rPr>
              <a:t>Venturers</a:t>
            </a:r>
            <a:r>
              <a:rPr lang="en-US" dirty="0">
                <a:latin typeface="Comic Sans MS" panose="030F0702030302020204" pitchFamily="66" charset="0"/>
              </a:rPr>
              <a:t> earn Venturing the AT Pin!), </a:t>
            </a:r>
          </a:p>
          <a:p>
            <a:endParaRPr lang="en-US" dirty="0">
              <a:latin typeface="Comic Sans MS" panose="030F0702030302020204" pitchFamily="66" charset="0"/>
            </a:endParaRPr>
          </a:p>
          <a:p>
            <a:r>
              <a:rPr lang="en-US" dirty="0">
                <a:latin typeface="Comic Sans MS" panose="030F0702030302020204" pitchFamily="66" charset="0"/>
              </a:rPr>
              <a:t>	* NY in Harriman and or head West from Harriman NY to NJ to High Point State Park. 		In Harriman - Must camp at shelter area only and arrive before dusk. 4 shelters 			with water are available along route. (No reservation fee)</a:t>
            </a:r>
          </a:p>
          <a:p>
            <a:endParaRPr lang="en-US" dirty="0">
              <a:latin typeface="Comic Sans MS" panose="030F0702030302020204" pitchFamily="66" charset="0"/>
            </a:endParaRPr>
          </a:p>
          <a:p>
            <a:r>
              <a:rPr lang="en-US" dirty="0">
                <a:latin typeface="Comic Sans MS" panose="030F0702030302020204" pitchFamily="66" charset="0"/>
              </a:rPr>
              <a:t>	* PA side from Wind Gap to Delaware Water Gap.</a:t>
            </a:r>
          </a:p>
          <a:p>
            <a:r>
              <a:rPr lang="en-US" dirty="0">
                <a:latin typeface="Comic Sans MS" panose="030F0702030302020204" pitchFamily="66" charset="0"/>
              </a:rPr>
              <a:t>	* CT-MA State Line – Challenging Terrain</a:t>
            </a:r>
          </a:p>
          <a:p>
            <a:r>
              <a:rPr lang="en-US" dirty="0">
                <a:latin typeface="Comic Sans MS" panose="030F0702030302020204" pitchFamily="66" charset="0"/>
              </a:rPr>
              <a:t>	* Shenandoah National Park, Virginia</a:t>
            </a:r>
          </a:p>
          <a:p>
            <a:r>
              <a:rPr lang="en-US" dirty="0">
                <a:latin typeface="Comic Sans MS" panose="030F0702030302020204" pitchFamily="66" charset="0"/>
              </a:rPr>
              <a:t>	* AT New Hampshire with AMC Hut system</a:t>
            </a:r>
          </a:p>
          <a:p>
            <a:endParaRPr lang="en-US" dirty="0">
              <a:latin typeface="Comic Sans MS" panose="030F0702030302020204" pitchFamily="66" charset="0"/>
            </a:endParaRPr>
          </a:p>
          <a:p>
            <a:r>
              <a:rPr lang="en-US" dirty="0">
                <a:latin typeface="Comic Sans MS" panose="030F0702030302020204" pitchFamily="66" charset="0"/>
              </a:rPr>
              <a:t>Bergan County on Hudson:</a:t>
            </a:r>
          </a:p>
          <a:p>
            <a:r>
              <a:rPr lang="en-US" dirty="0">
                <a:latin typeface="Comic Sans MS" panose="030F0702030302020204" pitchFamily="66" charset="0"/>
              </a:rPr>
              <a:t> * The Long Path (at GWB and Palisades Cliffs) possible camp at Alpine Scout Camp</a:t>
            </a:r>
          </a:p>
          <a:p>
            <a:r>
              <a:rPr lang="en-US" dirty="0">
                <a:latin typeface="Comic Sans MS" panose="030F0702030302020204" pitchFamily="66" charset="0"/>
              </a:rPr>
              <a:t> </a:t>
            </a:r>
          </a:p>
          <a:p>
            <a:r>
              <a:rPr lang="en-US" dirty="0">
                <a:latin typeface="Comic Sans MS" panose="030F0702030302020204" pitchFamily="66" charset="0"/>
              </a:rPr>
              <a:t>NY Catskills:</a:t>
            </a:r>
          </a:p>
          <a:p>
            <a:r>
              <a:rPr lang="en-US" dirty="0">
                <a:latin typeface="Comic Sans MS" panose="030F0702030302020204" pitchFamily="66" charset="0"/>
              </a:rPr>
              <a:t> * Shelters are available for overnight stays and DEC campgrounds (no fee)</a:t>
            </a:r>
          </a:p>
          <a:p>
            <a:r>
              <a:rPr lang="en-US" dirty="0">
                <a:latin typeface="Comic Sans MS" panose="030F0702030302020204" pitchFamily="66" charset="0"/>
              </a:rPr>
              <a:t> 	suggest, North-South Lake near </a:t>
            </a:r>
            <a:r>
              <a:rPr lang="en-US" dirty="0" err="1">
                <a:latin typeface="Comic Sans MS" panose="030F0702030302020204" pitchFamily="66" charset="0"/>
              </a:rPr>
              <a:t>Katterskill</a:t>
            </a:r>
            <a:r>
              <a:rPr lang="en-US" dirty="0">
                <a:latin typeface="Comic Sans MS" panose="030F0702030302020204" pitchFamily="66" charset="0"/>
              </a:rPr>
              <a:t> falls and Escarpment trail </a:t>
            </a:r>
          </a:p>
        </p:txBody>
      </p:sp>
      <p:sp>
        <p:nvSpPr>
          <p:cNvPr id="3" name="TextBox 2"/>
          <p:cNvSpPr txBox="1"/>
          <p:nvPr/>
        </p:nvSpPr>
        <p:spPr>
          <a:xfrm>
            <a:off x="3251200" y="355600"/>
            <a:ext cx="4963885" cy="369332"/>
          </a:xfrm>
          <a:prstGeom prst="rect">
            <a:avLst/>
          </a:prstGeom>
          <a:noFill/>
        </p:spPr>
        <p:txBody>
          <a:bodyPr wrap="square" rtlCol="0">
            <a:spAutoFit/>
          </a:bodyPr>
          <a:lstStyle/>
          <a:p>
            <a:r>
              <a:rPr lang="en-US" dirty="0">
                <a:latin typeface="Comic Sans MS" panose="030F0702030302020204" pitchFamily="66" charset="0"/>
              </a:rPr>
              <a:t>Other Areas for Backpack Shakedowns</a:t>
            </a:r>
          </a:p>
        </p:txBody>
      </p:sp>
    </p:spTree>
    <p:extLst>
      <p:ext uri="{BB962C8B-B14F-4D97-AF65-F5344CB8AC3E}">
        <p14:creationId xmlns:p14="http://schemas.microsoft.com/office/powerpoint/2010/main" val="106150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16" end="16"/>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17" end="17"/>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96983" y="966651"/>
            <a:ext cx="7402286" cy="1200329"/>
          </a:xfrm>
          <a:prstGeom prst="rect">
            <a:avLst/>
          </a:prstGeom>
          <a:noFill/>
        </p:spPr>
        <p:txBody>
          <a:bodyPr wrap="square" rtlCol="0">
            <a:spAutoFit/>
          </a:bodyPr>
          <a:lstStyle/>
          <a:p>
            <a:r>
              <a:rPr lang="en-US" b="1" i="1" u="sng" dirty="0"/>
              <a:t>Backpacker Merit Badge Requirements: </a:t>
            </a:r>
          </a:p>
          <a:p>
            <a:r>
              <a:rPr lang="en-US" dirty="0"/>
              <a:t>Participate in at least </a:t>
            </a:r>
            <a:r>
              <a:rPr lang="en-US" b="1" i="1" u="sng" dirty="0"/>
              <a:t>3 backpacking treks </a:t>
            </a:r>
            <a:r>
              <a:rPr lang="en-US" dirty="0"/>
              <a:t>of at least </a:t>
            </a:r>
            <a:r>
              <a:rPr lang="en-US" b="1" i="1" u="sng" dirty="0"/>
              <a:t>3 days each </a:t>
            </a:r>
            <a:r>
              <a:rPr lang="en-US" dirty="0"/>
              <a:t>and at least </a:t>
            </a:r>
            <a:r>
              <a:rPr lang="en-US" b="1" i="1" u="sng" dirty="0"/>
              <a:t>15 miles each</a:t>
            </a:r>
            <a:r>
              <a:rPr lang="en-US" dirty="0"/>
              <a:t>, and using at least two different campsites on each trek.</a:t>
            </a:r>
          </a:p>
        </p:txBody>
      </p:sp>
      <p:sp>
        <p:nvSpPr>
          <p:cNvPr id="8" name="TextBox 7"/>
          <p:cNvSpPr txBox="1"/>
          <p:nvPr/>
        </p:nvSpPr>
        <p:spPr>
          <a:xfrm>
            <a:off x="896983" y="2804160"/>
            <a:ext cx="8080225" cy="2308324"/>
          </a:xfrm>
          <a:prstGeom prst="rect">
            <a:avLst/>
          </a:prstGeom>
          <a:noFill/>
        </p:spPr>
        <p:txBody>
          <a:bodyPr wrap="none" rtlCol="0">
            <a:spAutoFit/>
          </a:bodyPr>
          <a:lstStyle/>
          <a:p>
            <a:r>
              <a:rPr lang="en-US" b="1" i="1" u="sng" dirty="0"/>
              <a:t>Hiking Merit Badge Requirements:</a:t>
            </a:r>
          </a:p>
          <a:p>
            <a:r>
              <a:rPr lang="en-US" dirty="0"/>
              <a:t>Take </a:t>
            </a:r>
            <a:r>
              <a:rPr lang="en-US" b="1" i="1" u="sng" dirty="0"/>
              <a:t>5 hikes</a:t>
            </a:r>
            <a:r>
              <a:rPr lang="en-US" dirty="0"/>
              <a:t>, each on a different day, and each of </a:t>
            </a:r>
            <a:r>
              <a:rPr lang="en-US" b="1" i="1" u="sng" dirty="0"/>
              <a:t>10 continuous miles</a:t>
            </a:r>
            <a:r>
              <a:rPr lang="en-US" i="1" u="sng" dirty="0"/>
              <a:t>.</a:t>
            </a:r>
          </a:p>
          <a:p>
            <a:r>
              <a:rPr lang="en-US" dirty="0"/>
              <a:t>You may stop for as many short rest periods as needed, as well as one meal,</a:t>
            </a:r>
          </a:p>
          <a:p>
            <a:r>
              <a:rPr lang="en-US" dirty="0"/>
              <a:t>during each hike, but not for an extended period (example: overnight).</a:t>
            </a:r>
          </a:p>
          <a:p>
            <a:endParaRPr lang="en-US" dirty="0"/>
          </a:p>
          <a:p>
            <a:r>
              <a:rPr lang="en-US" dirty="0"/>
              <a:t>Take a </a:t>
            </a:r>
            <a:r>
              <a:rPr lang="en-US" b="1" i="1" u="sng" dirty="0"/>
              <a:t>hike of 20 continuous miles in one day </a:t>
            </a:r>
            <a:r>
              <a:rPr lang="en-US" dirty="0"/>
              <a:t>following a hike plan you</a:t>
            </a:r>
          </a:p>
          <a:p>
            <a:r>
              <a:rPr lang="en-US" dirty="0"/>
              <a:t>have prepared. You may stop for as many short rest periods as needed,</a:t>
            </a:r>
          </a:p>
          <a:p>
            <a:r>
              <a:rPr lang="en-US" dirty="0"/>
              <a:t>as well as one meal, but not for an extended period (example: overnight).</a:t>
            </a:r>
          </a:p>
        </p:txBody>
      </p:sp>
    </p:spTree>
    <p:extLst>
      <p:ext uri="{BB962C8B-B14F-4D97-AF65-F5344CB8AC3E}">
        <p14:creationId xmlns:p14="http://schemas.microsoft.com/office/powerpoint/2010/main" val="98281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31704" y="1278384"/>
            <a:ext cx="7034298" cy="2862322"/>
          </a:xfrm>
          <a:prstGeom prst="rect">
            <a:avLst/>
          </a:prstGeom>
          <a:noFill/>
        </p:spPr>
        <p:txBody>
          <a:bodyPr wrap="none" rtlCol="0">
            <a:spAutoFit/>
          </a:bodyPr>
          <a:lstStyle/>
          <a:p>
            <a:pPr algn="ctr"/>
            <a:r>
              <a:rPr lang="en-US" sz="3600" dirty="0">
                <a:latin typeface="Comic Sans MS" panose="030F0702030302020204" pitchFamily="66" charset="0"/>
              </a:rPr>
              <a:t>Shakedowns for Philmont Crews</a:t>
            </a:r>
          </a:p>
          <a:p>
            <a:pPr algn="ctr"/>
            <a:endParaRPr lang="en-US" sz="3600" dirty="0">
              <a:latin typeface="Comic Sans MS" panose="030F0702030302020204" pitchFamily="66" charset="0"/>
            </a:endParaRPr>
          </a:p>
          <a:p>
            <a:pPr algn="ctr"/>
            <a:r>
              <a:rPr lang="en-US" sz="3600" dirty="0">
                <a:latin typeface="Comic Sans MS" panose="030F0702030302020204" pitchFamily="66" charset="0"/>
              </a:rPr>
              <a:t>It’s Not Just a Hike!</a:t>
            </a:r>
          </a:p>
          <a:p>
            <a:pPr algn="ctr"/>
            <a:endParaRPr lang="en-US" sz="3600" dirty="0">
              <a:latin typeface="Comic Sans MS" panose="030F0702030302020204" pitchFamily="66" charset="0"/>
            </a:endParaRPr>
          </a:p>
          <a:p>
            <a:pPr algn="ctr"/>
            <a:endParaRPr lang="en-US" sz="3600" dirty="0">
              <a:latin typeface="Comic Sans MS" panose="030F0702030302020204" pitchFamily="66" charset="0"/>
            </a:endParaRPr>
          </a:p>
        </p:txBody>
      </p:sp>
    </p:spTree>
    <p:extLst>
      <p:ext uri="{BB962C8B-B14F-4D97-AF65-F5344CB8AC3E}">
        <p14:creationId xmlns:p14="http://schemas.microsoft.com/office/powerpoint/2010/main" val="24952296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202</TotalTime>
  <Words>460</Words>
  <Application>Microsoft Office PowerPoint</Application>
  <PresentationFormat>Widescreen</PresentationFormat>
  <Paragraphs>82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Comic Sans MS</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Rosencrans</dc:creator>
  <cp:lastModifiedBy>Karen Rosencrans</cp:lastModifiedBy>
  <cp:revision>23</cp:revision>
  <dcterms:created xsi:type="dcterms:W3CDTF">2015-12-18T18:33:10Z</dcterms:created>
  <dcterms:modified xsi:type="dcterms:W3CDTF">2016-11-22T20:02:00Z</dcterms:modified>
</cp:coreProperties>
</file>